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sldIdLst>
    <p:sldId id="413" r:id="rId6"/>
    <p:sldId id="269" r:id="rId7"/>
    <p:sldId id="265" r:id="rId8"/>
    <p:sldId id="272" r:id="rId9"/>
    <p:sldId id="261" r:id="rId10"/>
    <p:sldId id="260" r:id="rId11"/>
    <p:sldId id="262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511BF-C0DF-415A-92F8-E152509884FC}" v="11" dt="2021-04-09T21:38:01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1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4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3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microsoft.com/office/2007/relationships/hdphoto" Target="../media/hdphoto2.wdp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687519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/>
        </p:nvSpPr>
        <p:spPr>
          <a:xfrm>
            <a:off x="0" y="6139857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78584" y="6166533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2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F3AF-29F1-4A05-90D3-C5441FF42AD1}"/>
              </a:ext>
            </a:extLst>
          </p:cNvPr>
          <p:cNvSpPr txBox="1">
            <a:spLocks/>
          </p:cNvSpPr>
          <p:nvPr/>
        </p:nvSpPr>
        <p:spPr>
          <a:xfrm>
            <a:off x="663282" y="2007094"/>
            <a:ext cx="10363200" cy="13620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i="0" dirty="0">
                <a:solidFill>
                  <a:srgbClr val="1D1C1D"/>
                </a:solidFill>
                <a:effectLst/>
                <a:latin typeface="+mn-lt"/>
              </a:rPr>
              <a:t>Development and Implementation of a Self-Contained Harness for In-House Integration, Verification and Validation Testing of CubeSat Electric Power Systems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0B6A9-4B9A-4568-B1E8-E18BA23F7352}"/>
              </a:ext>
            </a:extLst>
          </p:cNvPr>
          <p:cNvSpPr txBox="1">
            <a:spLocks/>
          </p:cNvSpPr>
          <p:nvPr/>
        </p:nvSpPr>
        <p:spPr>
          <a:xfrm>
            <a:off x="663282" y="3197166"/>
            <a:ext cx="10166906" cy="7885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Lorenzo Kearns and Andre Simmons,                                                                                                     Electrical Power Subsystems (EPS) and Fabrications Team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70E26-FC15-4AA8-90CC-DE4D2ACF0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F0C64-E466-4E68-8D77-E849DC11C28D}"/>
              </a:ext>
            </a:extLst>
          </p:cNvPr>
          <p:cNvSpPr txBox="1"/>
          <p:nvPr/>
        </p:nvSpPr>
        <p:spPr>
          <a:xfrm>
            <a:off x="663282" y="1238971"/>
            <a:ext cx="507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dirty="0"/>
              <a:t>Eagle Sat 2: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A84F26-819F-467E-A77E-E364E6A09B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88" y="533682"/>
            <a:ext cx="3091751" cy="7052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345E60-B6DE-4C25-BD0A-86EBD35B30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6" r="25272"/>
          <a:stretch/>
        </p:blipFill>
        <p:spPr>
          <a:xfrm>
            <a:off x="10100585" y="4246838"/>
            <a:ext cx="1851793" cy="1881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FEF2F2-4469-461A-8D4A-6250C4002D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15162"/>
          <a:stretch/>
        </p:blipFill>
        <p:spPr>
          <a:xfrm>
            <a:off x="7726109" y="4165716"/>
            <a:ext cx="2329103" cy="1831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07126-43EA-478C-BD01-FD76F3CB8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480" y="4152518"/>
            <a:ext cx="1391629" cy="18578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B7463F-5E80-4FC1-820B-87C70C1C97F8}"/>
              </a:ext>
            </a:extLst>
          </p:cNvPr>
          <p:cNvSpPr txBox="1"/>
          <p:nvPr/>
        </p:nvSpPr>
        <p:spPr>
          <a:xfrm>
            <a:off x="663282" y="3969819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Arizona Space Grant Consortium Symposium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April 17</a:t>
            </a:r>
            <a:r>
              <a:rPr lang="en-US" sz="1800" baseline="30000" dirty="0"/>
              <a:t>th</a:t>
            </a:r>
            <a:r>
              <a:rPr lang="en-US" sz="180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84804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Requirements for Battery Integration </a:t>
            </a:r>
          </a:p>
          <a:p>
            <a:pPr marL="227965" indent="-227965"/>
            <a:r>
              <a:rPr lang="en-US" dirty="0"/>
              <a:t>Prototype Boards</a:t>
            </a:r>
          </a:p>
          <a:p>
            <a:pPr marL="227965" indent="-227965"/>
            <a:r>
              <a:rPr lang="en-US" dirty="0"/>
              <a:t>Simulated Solar Array</a:t>
            </a:r>
          </a:p>
          <a:p>
            <a:pPr marL="227965" indent="-227965"/>
            <a:r>
              <a:rPr lang="en-US" dirty="0"/>
              <a:t>Inter Integrated Circuit Communication(I2C)</a:t>
            </a:r>
          </a:p>
          <a:p>
            <a:pPr marL="227965" indent="-227965"/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22545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Battery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Charging of battery</a:t>
            </a:r>
          </a:p>
          <a:p>
            <a:pPr marL="685154" lvl="1" indent="-227965"/>
            <a:r>
              <a:rPr lang="en-US" dirty="0">
                <a:latin typeface="+mn-lt"/>
              </a:rPr>
              <a:t>Trickle charging via 5v USB rail</a:t>
            </a:r>
          </a:p>
          <a:p>
            <a:pPr marL="685154" lvl="1" indent="-227965"/>
            <a:r>
              <a:rPr lang="en-US" dirty="0">
                <a:latin typeface="+mn-lt"/>
              </a:rPr>
              <a:t>Charging through solar panels </a:t>
            </a:r>
          </a:p>
          <a:p>
            <a:pPr marL="685154" lvl="1" indent="-227965"/>
            <a:r>
              <a:rPr lang="en-US" dirty="0">
                <a:latin typeface="+mn-lt"/>
              </a:rPr>
              <a:t>Simulated solar array</a:t>
            </a:r>
          </a:p>
          <a:p>
            <a:pPr marL="227965" indent="-227965"/>
            <a:r>
              <a:rPr lang="en-US" dirty="0"/>
              <a:t>Verification of charge </a:t>
            </a:r>
          </a:p>
          <a:p>
            <a:pPr marL="685154" lvl="1" indent="-227965"/>
            <a:r>
              <a:rPr lang="en-US" dirty="0">
                <a:latin typeface="+mn-lt"/>
              </a:rPr>
              <a:t>Measuring voltage with voltmeter</a:t>
            </a:r>
          </a:p>
          <a:p>
            <a:pPr marL="685154" lvl="1" indent="-227965"/>
            <a:r>
              <a:rPr lang="en-US" dirty="0">
                <a:latin typeface="+mn-lt"/>
              </a:rPr>
              <a:t>Checking voltage from I2C</a:t>
            </a:r>
          </a:p>
          <a:p>
            <a:pPr marL="685154" lvl="1" indent="-227965"/>
            <a:r>
              <a:rPr lang="en-US" dirty="0">
                <a:latin typeface="+mn-lt"/>
              </a:rPr>
              <a:t>Coulomb counting with I2C </a:t>
            </a:r>
          </a:p>
          <a:p>
            <a:pPr marL="227965" indent="-227965"/>
            <a:r>
              <a:rPr lang="en-US" dirty="0"/>
              <a:t>Degree of current protection</a:t>
            </a:r>
          </a:p>
          <a:p>
            <a:pPr marL="685154" lvl="1" indent="-227965"/>
            <a:r>
              <a:rPr lang="en-US" dirty="0">
                <a:latin typeface="+mn-lt"/>
              </a:rPr>
              <a:t>Current protections of at least two degrees </a:t>
            </a:r>
          </a:p>
          <a:p>
            <a:pPr marL="685154" lvl="1" indent="-227965"/>
            <a:r>
              <a:rPr lang="en-US" dirty="0">
                <a:latin typeface="+mn-lt"/>
              </a:rPr>
              <a:t>Additional current protection will be ensured on the delivered battery charger </a:t>
            </a:r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80E8D-657E-4314-BC78-F1F5F0461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21896" b="31622"/>
          <a:stretch/>
        </p:blipFill>
        <p:spPr>
          <a:xfrm>
            <a:off x="7860486" y="1359016"/>
            <a:ext cx="2966134" cy="25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7965" indent="-227965"/>
            <a:r>
              <a:rPr lang="en-US" sz="3400" dirty="0"/>
              <a:t>Prototype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Prototype 1 </a:t>
            </a:r>
          </a:p>
          <a:p>
            <a:pPr marL="685154" lvl="1" indent="-227965"/>
            <a:r>
              <a:rPr lang="en-US" dirty="0">
                <a:latin typeface="+mn-lt"/>
              </a:rPr>
              <a:t>No communications</a:t>
            </a:r>
          </a:p>
          <a:p>
            <a:pPr marL="685154" lvl="1" indent="-227965"/>
            <a:r>
              <a:rPr lang="en-US" dirty="0">
                <a:latin typeface="+mn-lt"/>
              </a:rPr>
              <a:t>Power supply conducting trickle charge through 5v USB rail</a:t>
            </a:r>
          </a:p>
          <a:p>
            <a:pPr marL="227965" indent="-227965"/>
            <a:r>
              <a:rPr lang="en-US" dirty="0"/>
              <a:t>Prototype 2</a:t>
            </a:r>
          </a:p>
          <a:p>
            <a:pPr marL="685154" lvl="1" indent="-227965"/>
            <a:r>
              <a:rPr lang="en-US" dirty="0">
                <a:latin typeface="+mn-lt"/>
              </a:rPr>
              <a:t>No communications </a:t>
            </a:r>
          </a:p>
          <a:p>
            <a:pPr marL="685154" lvl="1" indent="-227965"/>
            <a:r>
              <a:rPr lang="en-US" dirty="0">
                <a:latin typeface="+mn-lt"/>
              </a:rPr>
              <a:t>Power supply through breadboard and inline resistor</a:t>
            </a:r>
          </a:p>
          <a:p>
            <a:pPr marL="227965" indent="-227965"/>
            <a:r>
              <a:rPr lang="en-US" dirty="0"/>
              <a:t>Prototype 3</a:t>
            </a:r>
          </a:p>
          <a:p>
            <a:pPr marL="685154" lvl="1" indent="-227965"/>
            <a:r>
              <a:rPr lang="en-US" dirty="0">
                <a:latin typeface="+mn-lt"/>
              </a:rPr>
              <a:t>I2C communications through TM4C123GXL</a:t>
            </a:r>
          </a:p>
          <a:p>
            <a:pPr marL="685154" lvl="1" indent="-227965"/>
            <a:r>
              <a:rPr lang="en-US" dirty="0">
                <a:latin typeface="+mn-lt"/>
              </a:rPr>
              <a:t>Power supply through a circuit on pumpkin development kit</a:t>
            </a:r>
          </a:p>
          <a:p>
            <a:pPr marL="685154" lvl="1" indent="-227965"/>
            <a:r>
              <a:rPr lang="en-US" dirty="0">
                <a:latin typeface="+mn-lt"/>
              </a:rPr>
              <a:t>I2C hardware through separate Arduino powered circuit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39C8A19-D06C-4882-910D-252D8CD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r="21223"/>
          <a:stretch/>
        </p:blipFill>
        <p:spPr>
          <a:xfrm rot="5400000">
            <a:off x="8797148" y="3052623"/>
            <a:ext cx="2806223" cy="31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8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Solar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Provide power to battery via solar panel connections</a:t>
            </a:r>
          </a:p>
          <a:p>
            <a:pPr marL="227965" indent="-227965"/>
            <a:r>
              <a:rPr lang="en-US" dirty="0"/>
              <a:t>Prototype 3</a:t>
            </a:r>
          </a:p>
          <a:p>
            <a:pPr marL="685154" lvl="1" indent="-227965"/>
            <a:r>
              <a:rPr lang="en-US" dirty="0">
                <a:latin typeface="+mn-lt"/>
              </a:rPr>
              <a:t>In-line resistor connected with power supply </a:t>
            </a:r>
          </a:p>
          <a:p>
            <a:pPr marL="685154" lvl="1" indent="-227965"/>
            <a:r>
              <a:rPr lang="en-US" dirty="0">
                <a:latin typeface="+mn-lt"/>
              </a:rPr>
              <a:t>Male Solar panel header pins</a:t>
            </a:r>
          </a:p>
          <a:p>
            <a:pPr marL="227965" indent="-227965"/>
            <a:r>
              <a:rPr lang="en-US" dirty="0"/>
              <a:t>Final version</a:t>
            </a:r>
          </a:p>
          <a:p>
            <a:pPr marL="685154" lvl="1" indent="-227965"/>
            <a:r>
              <a:rPr lang="en-US" dirty="0">
                <a:latin typeface="+mn-lt"/>
              </a:rPr>
              <a:t>Current mirrors for additional connections</a:t>
            </a:r>
          </a:p>
          <a:p>
            <a:pPr marL="685154" lvl="1" indent="-227965"/>
            <a:r>
              <a:rPr lang="en-US" dirty="0">
                <a:latin typeface="+mn-lt"/>
              </a:rPr>
              <a:t>External power via USB </a:t>
            </a:r>
          </a:p>
          <a:p>
            <a:pPr marL="685154" lvl="1" indent="-227965"/>
            <a:r>
              <a:rPr lang="en-US" dirty="0">
                <a:latin typeface="+mn-lt"/>
              </a:rPr>
              <a:t>Current safety laches for additional degree of safety</a:t>
            </a:r>
          </a:p>
          <a:p>
            <a:pPr marL="685154" lvl="1" indent="-227965"/>
            <a:endParaRPr lang="en-US" dirty="0">
              <a:latin typeface="+mn-lt"/>
            </a:endParaRPr>
          </a:p>
          <a:p>
            <a:pPr marL="227965" indent="-227965"/>
            <a:endParaRPr lang="en-US" dirty="0"/>
          </a:p>
          <a:p>
            <a:pPr marL="457189" lvl="1" indent="0">
              <a:buNone/>
            </a:pPr>
            <a:r>
              <a:rPr lang="en-US" dirty="0">
                <a:latin typeface="+mn-lt"/>
              </a:rPr>
              <a:t>				</a:t>
            </a:r>
          </a:p>
        </p:txBody>
      </p:sp>
      <p:pic>
        <p:nvPicPr>
          <p:cNvPr id="7" name="Picture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8BFC9753-BF4E-46C4-8B71-5FBDEF123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1" r="8012"/>
          <a:stretch/>
        </p:blipFill>
        <p:spPr>
          <a:xfrm rot="5400000">
            <a:off x="8117469" y="2515154"/>
            <a:ext cx="3225996" cy="36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1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7965" indent="-227965"/>
            <a:r>
              <a:rPr lang="en-US" sz="3400" dirty="0"/>
              <a:t>Inter Integrated Circuit Communication(I2C)</a:t>
            </a:r>
          </a:p>
        </p:txBody>
      </p:sp>
      <p:pic>
        <p:nvPicPr>
          <p:cNvPr id="9" name="Content Placeholder 8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927B1EDA-4956-42D6-8612-4771C8E32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r="3093"/>
          <a:stretch/>
        </p:blipFill>
        <p:spPr>
          <a:xfrm rot="5400000">
            <a:off x="6806422" y="1647200"/>
            <a:ext cx="4767433" cy="410221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F17792-7608-4BA3-B2DC-A0197B9F0E18}"/>
              </a:ext>
            </a:extLst>
          </p:cNvPr>
          <p:cNvSpPr txBox="1"/>
          <p:nvPr/>
        </p:nvSpPr>
        <p:spPr>
          <a:xfrm>
            <a:off x="645952" y="1208014"/>
            <a:ext cx="76591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Hardware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TM4C123GXL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Arduino I2C pull up circuit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PC104 for integration with EPS board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Software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 program with Interrupt service routine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UART menu for command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Interrupt timer for command polling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733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Develop single printed circuit board (PCB)</a:t>
            </a:r>
          </a:p>
          <a:p>
            <a:pPr marL="227965" indent="-227965"/>
            <a:r>
              <a:rPr lang="en-US" dirty="0"/>
              <a:t>Develop black box for battery charger</a:t>
            </a:r>
          </a:p>
          <a:p>
            <a:pPr marL="227965" indent="-227965"/>
            <a:r>
              <a:rPr lang="en-US" dirty="0"/>
              <a:t>Complete battery certifications</a:t>
            </a:r>
          </a:p>
        </p:txBody>
      </p:sp>
    </p:spTree>
    <p:extLst>
      <p:ext uri="{BB962C8B-B14F-4D97-AF65-F5344CB8AC3E}">
        <p14:creationId xmlns:p14="http://schemas.microsoft.com/office/powerpoint/2010/main" val="360561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Embry-Riddle College of Engineering</a:t>
            </a:r>
          </a:p>
          <a:p>
            <a:pPr marL="0" indent="0">
              <a:buNone/>
            </a:pPr>
            <a:r>
              <a:rPr lang="en-US" dirty="0"/>
              <a:t>NASA Space Grant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Dr. Ahmed </a:t>
            </a:r>
            <a:r>
              <a:rPr lang="en-US" dirty="0" err="1"/>
              <a:t>Sulyman</a:t>
            </a:r>
            <a:r>
              <a:rPr lang="en-US" dirty="0"/>
              <a:t> – Faculty Supervisor</a:t>
            </a:r>
          </a:p>
          <a:p>
            <a:pPr marL="0" indent="0">
              <a:buNone/>
            </a:pPr>
            <a:r>
              <a:rPr lang="en-US" dirty="0"/>
              <a:t>Dr. Daniel White</a:t>
            </a:r>
          </a:p>
          <a:p>
            <a:pPr marL="0" indent="0">
              <a:buNone/>
            </a:pPr>
            <a:r>
              <a:rPr lang="en-US" dirty="0"/>
              <a:t>Dr. Anne </a:t>
            </a:r>
            <a:r>
              <a:rPr lang="en-US" dirty="0" err="1"/>
              <a:t>Boetcher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9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Lorenzo Kearns</a:t>
            </a:r>
          </a:p>
          <a:p>
            <a:pPr marL="0" indent="0">
              <a:buNone/>
            </a:pPr>
            <a:r>
              <a:rPr lang="en-US" dirty="0" err="1"/>
              <a:t>EagleSat</a:t>
            </a:r>
            <a:r>
              <a:rPr lang="en-US" dirty="0"/>
              <a:t> 2 Electrical Power Systems Lead</a:t>
            </a:r>
          </a:p>
          <a:p>
            <a:pPr marL="0" indent="0">
              <a:buNone/>
            </a:pPr>
            <a:r>
              <a:rPr lang="en-US" dirty="0"/>
              <a:t>Kearnsl@my.erau.edu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Andre Simmons</a:t>
            </a:r>
          </a:p>
          <a:p>
            <a:pPr marL="0" indent="0">
              <a:buNone/>
            </a:pPr>
            <a:r>
              <a:rPr lang="en-US" dirty="0" err="1"/>
              <a:t>EagleSat</a:t>
            </a:r>
            <a:r>
              <a:rPr lang="en-US" dirty="0"/>
              <a:t> 2 Fabrications Lead</a:t>
            </a:r>
          </a:p>
          <a:p>
            <a:pPr marL="0" indent="0">
              <a:buNone/>
            </a:pPr>
            <a:r>
              <a:rPr lang="en-US" dirty="0"/>
              <a:t>Simmona8@my.erau.edu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31008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1_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9EAE4E7CEC5D45A3436A08A5495C6D" ma:contentTypeVersion="12" ma:contentTypeDescription="Create a new document." ma:contentTypeScope="" ma:versionID="46136cc25ea147e41d82c217fa36a279">
  <xsd:schema xmlns:xsd="http://www.w3.org/2001/XMLSchema" xmlns:xs="http://www.w3.org/2001/XMLSchema" xmlns:p="http://schemas.microsoft.com/office/2006/metadata/properties" xmlns:ns3="c9dddf94-605b-4377-acc6-c0f2eef9d30d" xmlns:ns4="6db9f74f-27af-4fbc-b5eb-2e7f7f26cd0b" targetNamespace="http://schemas.microsoft.com/office/2006/metadata/properties" ma:root="true" ma:fieldsID="a65e644ec11c99d0c60e843f82f06fd7" ns3:_="" ns4:_="">
    <xsd:import namespace="c9dddf94-605b-4377-acc6-c0f2eef9d30d"/>
    <xsd:import namespace="6db9f74f-27af-4fbc-b5eb-2e7f7f26cd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ddf94-605b-4377-acc6-c0f2eef9d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9f74f-27af-4fbc-b5eb-2e7f7f26cd0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D13083-6B06-4408-B184-4E4CBDFE259D}">
  <ds:schemaRefs>
    <ds:schemaRef ds:uri="6db9f74f-27af-4fbc-b5eb-2e7f7f26cd0b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9dddf94-605b-4377-acc6-c0f2eef9d30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D358F50-F798-42D2-B8D8-15B798816B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0D1185-0B5C-4F1E-98F4-8485191656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ddf94-605b-4377-acc6-c0f2eef9d30d"/>
    <ds:schemaRef ds:uri="6db9f74f-27af-4fbc-b5eb-2e7f7f26c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329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Tahoma</vt:lpstr>
      <vt:lpstr>EagleSat Theme</vt:lpstr>
      <vt:lpstr>1_EagleSat Theme</vt:lpstr>
      <vt:lpstr>PowerPoint Presentation</vt:lpstr>
      <vt:lpstr>Overview</vt:lpstr>
      <vt:lpstr>Requirements for Battery Integration</vt:lpstr>
      <vt:lpstr>Prototype Boards</vt:lpstr>
      <vt:lpstr>Simulated Solar Array</vt:lpstr>
      <vt:lpstr>Inter Integrated Circuit Communication(I2C)</vt:lpstr>
      <vt:lpstr>Next Steps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Kearns, Lorenzo D.</dc:creator>
  <cp:lastModifiedBy>Kearns, Lorenzo D.</cp:lastModifiedBy>
  <cp:revision>6</cp:revision>
  <dcterms:created xsi:type="dcterms:W3CDTF">2021-04-09T02:49:14Z</dcterms:created>
  <dcterms:modified xsi:type="dcterms:W3CDTF">2021-04-09T21:46:22Z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0x010100529EAE4E7CEC5D45A3436A08A5495C6D</vt:lpwstr>
  </property>
</Properties>
</file>